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11"/>
  </p:notesMasterIdLst>
  <p:sldIdLst>
    <p:sldId id="256" r:id="rId2"/>
    <p:sldId id="299" r:id="rId3"/>
    <p:sldId id="326" r:id="rId4"/>
    <p:sldId id="301" r:id="rId5"/>
    <p:sldId id="310" r:id="rId6"/>
    <p:sldId id="327" r:id="rId7"/>
    <p:sldId id="302" r:id="rId8"/>
    <p:sldId id="311" r:id="rId9"/>
    <p:sldId id="303" r:id="rId10"/>
  </p:sldIdLst>
  <p:sldSz cx="9144000" cy="6858000" type="screen4x3"/>
  <p:notesSz cx="6888163" cy="100187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92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>
                <a:latin typeface="Tahoma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>
                <a:latin typeface="Tahoma" charset="0"/>
              </a:defRPr>
            </a:lvl1pPr>
          </a:lstStyle>
          <a:p>
            <a:pPr>
              <a:defRPr/>
            </a:pPr>
            <a:fld id="{BA497549-A638-4A05-B98D-86EDF6E5E83C}" type="datetimeFigureOut">
              <a:rPr lang="nb-NO"/>
              <a:pPr>
                <a:defRPr/>
              </a:pPr>
              <a:t>13.11.2016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>
                <a:latin typeface="Tahoma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578AC69C-6595-427B-BA7A-2A2BF02C775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4099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072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546F992-7974-4A27-A216-999C445BA062}" type="slidenum">
              <a:rPr lang="nb-NO" altLang="nb-NO"/>
              <a:pPr eaLnBrk="1" hangingPunct="1"/>
              <a:t>1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97089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1748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4C310B3-AA2A-45B6-8E29-A5BE21CEB3B5}" type="slidenum">
              <a:rPr lang="nb-NO" altLang="nb-NO"/>
              <a:pPr eaLnBrk="1" hangingPunct="1"/>
              <a:t>2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18148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1748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4C310B3-AA2A-45B6-8E29-A5BE21CEB3B5}" type="slidenum">
              <a:rPr lang="nb-NO" altLang="nb-NO"/>
              <a:pPr eaLnBrk="1" hangingPunct="1"/>
              <a:t>3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15053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3796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915055F-83C7-4EC9-A7F7-337F80A527D2}" type="slidenum">
              <a:rPr lang="nb-NO" altLang="nb-NO"/>
              <a:pPr eaLnBrk="1" hangingPunct="1"/>
              <a:t>4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56816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482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50EDBCB-0075-477C-8744-F14427854171}" type="slidenum">
              <a:rPr lang="nb-NO" altLang="nb-NO"/>
              <a:pPr eaLnBrk="1" hangingPunct="1"/>
              <a:t>5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219042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482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50EDBCB-0075-477C-8744-F14427854171}" type="slidenum">
              <a:rPr lang="nb-NO" altLang="nb-NO"/>
              <a:pPr eaLnBrk="1" hangingPunct="1"/>
              <a:t>6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12861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584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9026CD2-B054-4F40-A90F-47C2FA55560B}" type="slidenum">
              <a:rPr lang="nb-NO" altLang="nb-NO"/>
              <a:pPr eaLnBrk="1" hangingPunct="1"/>
              <a:t>7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231792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6868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F1573B0-5C6E-4618-B3C8-806404AB022C}" type="slidenum">
              <a:rPr lang="nb-NO" altLang="nb-NO"/>
              <a:pPr eaLnBrk="1" hangingPunct="1"/>
              <a:t>8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208904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37892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4927" indent="-30189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7580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11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3643" indent="-241516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56675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39707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22739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05770" indent="-2415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A25566F-33FE-4219-87A7-52AC2A473FEC}" type="slidenum">
              <a:rPr lang="nb-NO" altLang="nb-NO"/>
              <a:pPr eaLnBrk="1" hangingPunct="1"/>
              <a:t>9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8041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nb-NO">
                  <a:latin typeface="Tahoma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nb-NO">
                  <a:latin typeface="Tahoma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nb-NO">
                  <a:latin typeface="Tahoma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nb-NO">
                  <a:latin typeface="Tahoma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nb-NO">
                <a:latin typeface="Tahoma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nb-NO">
                <a:latin typeface="Tahoma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nb-NO">
                <a:latin typeface="Tahoma" charset="0"/>
              </a:endParaRPr>
            </a:p>
          </p:txBody>
        </p:sp>
      </p:grpSp>
      <p:sp>
        <p:nvSpPr>
          <p:cNvPr id="45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EE32F16-2014-4AAD-90CB-7F27BB0966B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2027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1EF4D-C6C7-43E6-B0AE-E53B6628B5B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489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39D4C0-D0BE-4CBA-8852-0F2C674C45C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71084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tel, tekst og ut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utklipp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nb-NO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3E5DC-E80E-4694-AC15-1B3B5B482A3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447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91F6F-B7C4-4CC3-BC77-832CE039092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1045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DF4766-BEB3-437F-9B8F-38B8437317C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9646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1E073-B7EC-4F75-8C95-B9604DF58CE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9446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1ABE94-F7EA-4DB2-9D91-17AA55F9C06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4740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AE630-257A-47CB-A061-1374F517ED9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0026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8BBD1-073A-443E-90F2-7B599E9F9E0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976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E107B-92B3-4CB0-8048-535FB698D8B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3886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27FE54-AE5B-47E5-9678-7294106BC80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93891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>
              <a:latin typeface="Tahoma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>
              <a:latin typeface="Tahoma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>
              <a:latin typeface="Tahoma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>
              <a:latin typeface="Tahoma" charset="0"/>
            </a:endParaRP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>
              <a:latin typeface="Tahoma" charset="0"/>
            </a:endParaRP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>
              <a:latin typeface="Tahoma" charset="0"/>
            </a:endParaRP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>
              <a:latin typeface="Tahoma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93A42-923B-4A48-9CE0-BC32416A0265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63" y="1622425"/>
            <a:ext cx="7589837" cy="1501775"/>
          </a:xfrm>
        </p:spPr>
        <p:txBody>
          <a:bodyPr/>
          <a:lstStyle/>
          <a:p>
            <a:pPr algn="ctr" eaLnBrk="1" hangingPunct="1"/>
            <a:r>
              <a:rPr lang="nb-NO" altLang="nb-NO" sz="4000" dirty="0" smtClean="0"/>
              <a:t>Endringene i norsk landbrukspolitikk på 1970-tallet som åpnet for norsk matkornproduksjon – mål og resultater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8425" y="3887788"/>
            <a:ext cx="6408738" cy="1728787"/>
          </a:xfrm>
        </p:spPr>
        <p:txBody>
          <a:bodyPr/>
          <a:lstStyle/>
          <a:p>
            <a:pPr eaLnBrk="1" hangingPunct="1"/>
            <a:r>
              <a:rPr lang="nb-NO" altLang="nb-NO" dirty="0" smtClean="0"/>
              <a:t>Tidligere departementsråd Per Harald Grue</a:t>
            </a:r>
          </a:p>
          <a:p>
            <a:pPr eaLnBrk="1" hangingPunct="1"/>
            <a:endParaRPr lang="nb-NO" altLang="nb-NO" dirty="0" smtClean="0"/>
          </a:p>
          <a:p>
            <a:pPr eaLnBrk="1" hangingPunct="1"/>
            <a:r>
              <a:rPr lang="nb-NO" altLang="nb-NO" dirty="0" smtClean="0"/>
              <a:t>Vitenparken Campus Ås </a:t>
            </a:r>
          </a:p>
          <a:p>
            <a:pPr eaLnBrk="1" hangingPunct="1"/>
            <a:r>
              <a:rPr lang="nb-NO" altLang="nb-NO" dirty="0" smtClean="0"/>
              <a:t>16. november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/>
          <a:lstStyle/>
          <a:p>
            <a:pPr eaLnBrk="1" hangingPunct="1"/>
            <a:r>
              <a:rPr lang="nb-NO" altLang="nb-NO" sz="3600" dirty="0" smtClean="0"/>
              <a:t>Noen hovedpunkter </a:t>
            </a:r>
            <a:r>
              <a:rPr lang="nb-NO" altLang="nb-NO" sz="3600" dirty="0" smtClean="0"/>
              <a:t>om </a:t>
            </a:r>
            <a:r>
              <a:rPr lang="nb-NO" altLang="nb-NO" sz="3600" dirty="0" smtClean="0"/>
              <a:t>jordbruksproduksjon og landbrukspolitikk 1945-1970 (I)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88840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sz="2400" dirty="0" smtClean="0"/>
              <a:t>Bred tverrpolitisk enighet om landbrukspolitikken</a:t>
            </a:r>
          </a:p>
          <a:p>
            <a:pPr eaLnBrk="1" hangingPunct="1"/>
            <a:r>
              <a:rPr lang="nb-NO" altLang="nb-NO" sz="2400" dirty="0" smtClean="0"/>
              <a:t>Målet var å ha norsk markedsdekning av husdyrprodukter og en kornproduksjon av passende størrelse</a:t>
            </a:r>
          </a:p>
          <a:p>
            <a:pPr eaLnBrk="1" hangingPunct="1"/>
            <a:r>
              <a:rPr lang="nb-NO" altLang="nb-NO" sz="2400" dirty="0" smtClean="0"/>
              <a:t>Husdyrproduksjonen ble gradvis «kanalisert» til </a:t>
            </a:r>
            <a:r>
              <a:rPr lang="nb-NO" altLang="nb-NO" sz="2400" dirty="0" smtClean="0"/>
              <a:t>distriktene</a:t>
            </a:r>
          </a:p>
          <a:p>
            <a:pPr eaLnBrk="1" hangingPunct="1"/>
            <a:r>
              <a:rPr lang="nb-NO" altLang="nb-NO" sz="2400" dirty="0" smtClean="0"/>
              <a:t>Kornproduksjonen </a:t>
            </a:r>
            <a:r>
              <a:rPr lang="nb-NO" altLang="nb-NO" sz="2400" dirty="0" smtClean="0"/>
              <a:t>tok over på flatbygdene fra 1950-tallet for å hindre overproduksjon av husdyrprodukter</a:t>
            </a:r>
          </a:p>
          <a:p>
            <a:pPr eaLnBrk="1" hangingPunct="1"/>
            <a:r>
              <a:rPr lang="nb-NO" altLang="nb-NO" sz="2400" dirty="0" smtClean="0"/>
              <a:t>Norge valgte å ha en lav selvforsyningsgrad der matkornforbruket var basert på import og store deler av fôrkornet ble importert</a:t>
            </a:r>
          </a:p>
          <a:p>
            <a:pPr eaLnBrk="1" hangingPunct="1"/>
            <a:endParaRPr lang="nb-NO" altLang="nb-NO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/>
          <a:lstStyle/>
          <a:p>
            <a:pPr eaLnBrk="1" hangingPunct="1"/>
            <a:r>
              <a:rPr lang="nb-NO" altLang="nb-NO" sz="3600" dirty="0" smtClean="0"/>
              <a:t>Noen hovedpunkter </a:t>
            </a:r>
            <a:r>
              <a:rPr lang="nb-NO" altLang="nb-NO" sz="3600" dirty="0" smtClean="0"/>
              <a:t>om </a:t>
            </a:r>
            <a:r>
              <a:rPr lang="nb-NO" altLang="nb-NO" sz="3600" dirty="0" smtClean="0"/>
              <a:t>jordbruksproduksjon og landbrukspolitikk 1945-1970 (II)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88840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sz="2400" dirty="0" smtClean="0"/>
              <a:t>Jordbruksarealet ble redusert fra 10.1 </a:t>
            </a:r>
            <a:r>
              <a:rPr lang="nb-NO" altLang="nb-NO" sz="2400" dirty="0" err="1" smtClean="0"/>
              <a:t>mill</a:t>
            </a:r>
            <a:r>
              <a:rPr lang="nb-NO" altLang="nb-NO" sz="2400" dirty="0" smtClean="0"/>
              <a:t> da i 1959 til 9.0 </a:t>
            </a:r>
            <a:r>
              <a:rPr lang="nb-NO" altLang="nb-NO" sz="2400" dirty="0" err="1" smtClean="0"/>
              <a:t>mill</a:t>
            </a:r>
            <a:r>
              <a:rPr lang="nb-NO" altLang="nb-NO" sz="2400" dirty="0" smtClean="0"/>
              <a:t> da i 1973</a:t>
            </a:r>
          </a:p>
          <a:p>
            <a:pPr eaLnBrk="1" hangingPunct="1"/>
            <a:r>
              <a:rPr lang="nb-NO" altLang="nb-NO" sz="2400" dirty="0" smtClean="0"/>
              <a:t>Arealet fulldyrka jord holdt seg stabilt </a:t>
            </a:r>
            <a:r>
              <a:rPr lang="nb-NO" altLang="nb-NO" sz="2400" dirty="0" err="1" smtClean="0"/>
              <a:t>pga</a:t>
            </a:r>
            <a:r>
              <a:rPr lang="nb-NO" altLang="nb-NO" sz="2400" dirty="0" smtClean="0"/>
              <a:t> betydelig nydyrking</a:t>
            </a:r>
          </a:p>
          <a:p>
            <a:pPr eaLnBrk="1" hangingPunct="1"/>
            <a:r>
              <a:rPr lang="nb-NO" altLang="nb-NO" sz="2400" dirty="0" smtClean="0"/>
              <a:t>Kornarealet økte fra 2.2 </a:t>
            </a:r>
            <a:r>
              <a:rPr lang="nb-NO" altLang="nb-NO" sz="2400" dirty="0" err="1" smtClean="0"/>
              <a:t>mill</a:t>
            </a:r>
            <a:r>
              <a:rPr lang="nb-NO" altLang="nb-NO" sz="2400" dirty="0" smtClean="0"/>
              <a:t> da i 1959 til 2.8 </a:t>
            </a:r>
            <a:r>
              <a:rPr lang="nb-NO" altLang="nb-NO" sz="2400" dirty="0" err="1" smtClean="0"/>
              <a:t>mill</a:t>
            </a:r>
            <a:r>
              <a:rPr lang="nb-NO" altLang="nb-NO" sz="2400" dirty="0" smtClean="0"/>
              <a:t> da i 1973</a:t>
            </a:r>
          </a:p>
          <a:p>
            <a:pPr eaLnBrk="1" hangingPunct="1"/>
            <a:r>
              <a:rPr lang="nb-NO" altLang="nb-NO" sz="2400" dirty="0" smtClean="0"/>
              <a:t>Selvforsyningsgraden med matkorn var 2-4 pst fram til 1973</a:t>
            </a:r>
          </a:p>
          <a:p>
            <a:pPr eaLnBrk="1" hangingPunct="1"/>
            <a:r>
              <a:rPr lang="nb-NO" altLang="nb-NO" sz="2400" dirty="0" smtClean="0"/>
              <a:t>Importen av kraftfôr var 53 pst i 1959 og 52 pst i </a:t>
            </a:r>
            <a:r>
              <a:rPr lang="nb-NO" altLang="nb-NO" sz="2400" dirty="0" smtClean="0"/>
              <a:t>1973 </a:t>
            </a:r>
          </a:p>
          <a:p>
            <a:pPr eaLnBrk="1" hangingPunct="1"/>
            <a:r>
              <a:rPr lang="nb-NO" altLang="nb-NO" sz="2400" dirty="0" smtClean="0"/>
              <a:t>Importen av kraftfôr økte betydelig fra slutten av 60-tallet</a:t>
            </a:r>
            <a:r>
              <a:rPr lang="nb-NO" altLang="nb-NO" sz="2400" dirty="0" smtClean="0"/>
              <a:t> </a:t>
            </a:r>
            <a:endParaRPr lang="nb-NO" alt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83350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/>
          <a:lstStyle/>
          <a:p>
            <a:pPr eaLnBrk="1" hangingPunct="1"/>
            <a:r>
              <a:rPr lang="nb-NO" altLang="nb-NO" sz="3600" smtClean="0"/>
              <a:t>Drivkreftene som skapte en endret landbrukspolitikk på 1970-tallet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sz="2400" dirty="0" smtClean="0"/>
              <a:t>Reidar Almås og Berge Furre: Hitra-aksjonen (1975) og EU-avstemningen (1972) hovedfaktorene</a:t>
            </a:r>
          </a:p>
          <a:p>
            <a:pPr eaLnBrk="1" hangingPunct="1"/>
            <a:r>
              <a:rPr lang="nb-NO" altLang="nb-NO" sz="2400" dirty="0" smtClean="0"/>
              <a:t>Furre: </a:t>
            </a:r>
            <a:r>
              <a:rPr lang="nb-NO" altLang="nb-NO" sz="2400" dirty="0" smtClean="0"/>
              <a:t>«Hitra-aksjonen </a:t>
            </a:r>
            <a:r>
              <a:rPr lang="nb-NO" altLang="nb-NO" sz="2400" dirty="0" smtClean="0"/>
              <a:t>det </a:t>
            </a:r>
            <a:r>
              <a:rPr lang="nb-NO" altLang="nb-NO" sz="2400" dirty="0" err="1" smtClean="0"/>
              <a:t>næraste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eit</a:t>
            </a:r>
            <a:r>
              <a:rPr lang="nb-NO" altLang="nb-NO" sz="2400" dirty="0" smtClean="0"/>
              <a:t> sosialt opprør </a:t>
            </a:r>
            <a:r>
              <a:rPr lang="nb-NO" altLang="nb-NO" sz="2400" dirty="0" err="1" smtClean="0"/>
              <a:t>ein</a:t>
            </a:r>
            <a:r>
              <a:rPr lang="nb-NO" altLang="nb-NO" sz="2400" dirty="0" smtClean="0"/>
              <a:t> kan koma i </a:t>
            </a:r>
            <a:r>
              <a:rPr lang="nb-NO" altLang="nb-NO" sz="2400" dirty="0" smtClean="0"/>
              <a:t>etterkrigstida»</a:t>
            </a:r>
            <a:endParaRPr lang="nb-NO" altLang="nb-NO" sz="2400" dirty="0" smtClean="0"/>
          </a:p>
          <a:p>
            <a:pPr eaLnBrk="1" hangingPunct="1"/>
            <a:r>
              <a:rPr lang="nb-NO" altLang="nb-NO" sz="2400" dirty="0" smtClean="0"/>
              <a:t>Almås: Bygdefolkets Krisehjelp og Hitra-aksjonen er de utenomparlamentariske aksjoner som har preget bondepolitikken i det 20. århundre</a:t>
            </a:r>
          </a:p>
          <a:p>
            <a:pPr eaLnBrk="1" hangingPunct="1"/>
            <a:r>
              <a:rPr lang="nb-NO" altLang="nb-NO" sz="2400" dirty="0" smtClean="0"/>
              <a:t>Min konklusjon: Hitra-aksjonen viktig, men den hadde blitt en kortvarig populistisk episode dersom ikke andre viktige faktorer hadde kommet til</a:t>
            </a:r>
            <a:endParaRPr lang="nb-NO" altLang="nb-NO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/>
          <a:lstStyle/>
          <a:p>
            <a:pPr eaLnBrk="1" hangingPunct="1"/>
            <a:r>
              <a:rPr lang="nb-NO" altLang="nb-NO" sz="3600" dirty="0" smtClean="0"/>
              <a:t>Mine konklusjoner om de viktigste drivkreftene på 1970-tallet (I)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sz="1800" dirty="0" smtClean="0"/>
              <a:t>Arbeiderpartiet gikk inn for økt jordbruksproduksjon og økt inntekt i jordbruket. Per Kleppes ”Tenkeloft” var hovedmotoren fra slutten på 1960-tallet</a:t>
            </a:r>
          </a:p>
          <a:p>
            <a:pPr eaLnBrk="1" hangingPunct="1"/>
            <a:r>
              <a:rPr lang="nb-NO" altLang="nb-NO" sz="1800" dirty="0" err="1" smtClean="0"/>
              <a:t>Øksnesutvalget</a:t>
            </a:r>
            <a:r>
              <a:rPr lang="nb-NO" altLang="nb-NO" sz="1800" dirty="0" smtClean="0"/>
              <a:t> 1972-74 utformet fundamentet for en ny landbrukspolitikk. Foreslo en gradvis økning av norsk matkornproduksjon og at kraftfôrimporten ikke skulle økes</a:t>
            </a:r>
          </a:p>
          <a:p>
            <a:pPr eaLnBrk="1" hangingPunct="1"/>
            <a:r>
              <a:rPr lang="nb-NO" altLang="nb-NO" sz="1800" dirty="0" smtClean="0"/>
              <a:t>Den globale matvarekrisen, Statsministerens ressursgruppe og Verdens Matvarekonferanse i 1974 var basis for En norsk ernærings- og matforsyningspolitikk som ble fremmet for Stortinget november 1975</a:t>
            </a:r>
          </a:p>
          <a:p>
            <a:pPr eaLnBrk="1" hangingPunct="1"/>
            <a:r>
              <a:rPr lang="nb-NO" altLang="nb-NO" sz="1800" dirty="0" smtClean="0"/>
              <a:t>Stortingets vedtak om inntektsmålsettingen 1.12. 1975</a:t>
            </a:r>
          </a:p>
          <a:p>
            <a:pPr eaLnBrk="1" hangingPunct="1"/>
            <a:r>
              <a:rPr lang="nb-NO" altLang="nb-NO" sz="1800" dirty="0" smtClean="0"/>
              <a:t>Jordbruksavtalen 1976 representerte en økonomisk og politisk oppfølging</a:t>
            </a:r>
          </a:p>
          <a:p>
            <a:pPr eaLnBrk="1" hangingPunct="1"/>
            <a:r>
              <a:rPr lang="nb-NO" altLang="nb-NO" sz="1800" dirty="0" smtClean="0"/>
              <a:t>Stortingsmelding </a:t>
            </a:r>
            <a:r>
              <a:rPr lang="nb-NO" altLang="nb-NO" sz="1800" dirty="0" err="1" smtClean="0"/>
              <a:t>nr</a:t>
            </a:r>
            <a:r>
              <a:rPr lang="nb-NO" altLang="nb-NO" sz="1800" dirty="0" smtClean="0"/>
              <a:t> 14 </a:t>
            </a:r>
            <a:r>
              <a:rPr lang="nb-NO" altLang="nb-NO" sz="1800" dirty="0" smtClean="0"/>
              <a:t>«Om landbrukspolitikken» høsten </a:t>
            </a:r>
            <a:r>
              <a:rPr lang="nb-NO" altLang="nb-NO" sz="1800" dirty="0" smtClean="0"/>
              <a:t>1976 formaliserte en samlet landbrukspolitikk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b-NO" altLang="nb-NO" sz="2000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b-NO" altLang="nb-NO" sz="20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/>
          <a:lstStyle/>
          <a:p>
            <a:pPr eaLnBrk="1" hangingPunct="1"/>
            <a:r>
              <a:rPr lang="nb-NO" altLang="nb-NO" sz="3600" dirty="0" smtClean="0"/>
              <a:t>Mine konklusjoner om de viktigste drivkreftene på 1970-tallet (II)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sz="2000" dirty="0" smtClean="0"/>
              <a:t>Ressursgruppen oppnevnt av statsminister Bratteli i februar 1974 satte norsk matforsyning på kartet som en sentral nasjonal politikk</a:t>
            </a:r>
          </a:p>
          <a:p>
            <a:pPr eaLnBrk="1" hangingPunct="1"/>
            <a:r>
              <a:rPr lang="nb-NO" altLang="nb-NO" sz="2000" dirty="0" smtClean="0"/>
              <a:t>Gruppa hadde «teknologioptimisten» Finn Lied som formann og professor Knut Breirem fra NLH som medlem</a:t>
            </a:r>
          </a:p>
          <a:p>
            <a:pPr eaLnBrk="1" hangingPunct="1"/>
            <a:r>
              <a:rPr lang="nb-NO" altLang="nb-NO" sz="2000" dirty="0" smtClean="0"/>
              <a:t>Gruppas hovedkonklusjon (I):</a:t>
            </a:r>
          </a:p>
          <a:p>
            <a:pPr marL="0" indent="0" eaLnBrk="1" hangingPunct="1">
              <a:buNone/>
            </a:pPr>
            <a:r>
              <a:rPr lang="nb-NO" altLang="nb-NO" sz="2000" dirty="0" smtClean="0"/>
              <a:t>    	 «Norges ressurssituasjon er en av de beste i verden. Bare 	Australia og Canada stiller i samme klasse»</a:t>
            </a:r>
          </a:p>
          <a:p>
            <a:pPr eaLnBrk="1" hangingPunct="1"/>
            <a:r>
              <a:rPr lang="nb-NO" altLang="nb-NO" sz="2000" dirty="0" smtClean="0"/>
              <a:t>Gruppas hovedkonklusjon (II):</a:t>
            </a:r>
          </a:p>
          <a:p>
            <a:pPr marL="0" indent="0" eaLnBrk="1" hangingPunct="1">
              <a:buNone/>
            </a:pPr>
            <a:r>
              <a:rPr lang="nb-NO" altLang="nb-NO" sz="2000" dirty="0" smtClean="0"/>
              <a:t>	«Svakheten i vår ressurssituasjon er matforsyningen. 	Norges 	dekningsgrad med mat skal kunne økes til 55-60 	pst uten store vansker»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b-NO" altLang="nb-NO" sz="20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420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/>
          <a:lstStyle/>
          <a:p>
            <a:pPr eaLnBrk="1" hangingPunct="1"/>
            <a:r>
              <a:rPr lang="nb-NO" altLang="nb-NO" sz="3600" dirty="0" smtClean="0"/>
              <a:t>Ernæringsmeldingens mål for økt norsk matproduksjon fram til 1990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sz="2400" dirty="0" smtClean="0"/>
              <a:t>En økning i jordbruksarealet fra 9.0 til 10.0 </a:t>
            </a:r>
            <a:r>
              <a:rPr lang="nb-NO" altLang="nb-NO" sz="2400" dirty="0" smtClean="0"/>
              <a:t>mill. </a:t>
            </a:r>
            <a:r>
              <a:rPr lang="nb-NO" altLang="nb-NO" sz="2400" dirty="0" smtClean="0"/>
              <a:t>dekar basert på nydyrking</a:t>
            </a:r>
          </a:p>
          <a:p>
            <a:pPr eaLnBrk="1" hangingPunct="1"/>
            <a:r>
              <a:rPr lang="nb-NO" altLang="nb-NO" sz="2400" dirty="0" smtClean="0"/>
              <a:t>¾ av </a:t>
            </a:r>
            <a:r>
              <a:rPr lang="nb-NO" altLang="nb-NO" sz="2400" dirty="0" err="1" smtClean="0"/>
              <a:t>arealøkningen</a:t>
            </a:r>
            <a:r>
              <a:rPr lang="nb-NO" altLang="nb-NO" sz="2400" dirty="0" smtClean="0"/>
              <a:t> skal skje i næringssvake </a:t>
            </a:r>
            <a:r>
              <a:rPr lang="nb-NO" altLang="nb-NO" sz="2400" dirty="0" smtClean="0"/>
              <a:t>distrikter som del av en distriktspolitisk satsing</a:t>
            </a:r>
            <a:endParaRPr lang="nb-NO" altLang="nb-NO" sz="2400" dirty="0" smtClean="0"/>
          </a:p>
          <a:p>
            <a:pPr eaLnBrk="1" hangingPunct="1"/>
            <a:r>
              <a:rPr lang="nb-NO" altLang="nb-NO" sz="2400" dirty="0" smtClean="0"/>
              <a:t>Økt produksjon og bruk av grovfôr i husdyrproduksjonen</a:t>
            </a:r>
          </a:p>
          <a:p>
            <a:pPr eaLnBrk="1" hangingPunct="1"/>
            <a:r>
              <a:rPr lang="nb-NO" altLang="nb-NO" sz="2400" dirty="0"/>
              <a:t>Ø</a:t>
            </a:r>
            <a:r>
              <a:rPr lang="nb-NO" altLang="nb-NO" sz="2400" dirty="0" smtClean="0"/>
              <a:t>kning av kornarealet fra 3.0-3.6 </a:t>
            </a:r>
            <a:r>
              <a:rPr lang="nb-NO" altLang="nb-NO" sz="2400" dirty="0" smtClean="0"/>
              <a:t>mill. </a:t>
            </a:r>
            <a:r>
              <a:rPr lang="nb-NO" altLang="nb-NO" sz="2400" dirty="0" smtClean="0"/>
              <a:t>dekar</a:t>
            </a:r>
          </a:p>
          <a:p>
            <a:pPr eaLnBrk="1" hangingPunct="1"/>
            <a:r>
              <a:rPr lang="nb-NO" altLang="nb-NO" sz="2400" dirty="0" smtClean="0"/>
              <a:t>Herav 125 000 tonn matkorn (350 000-400 000 dekar hvete)</a:t>
            </a:r>
          </a:p>
          <a:p>
            <a:pPr eaLnBrk="1" hangingPunct="1"/>
            <a:r>
              <a:rPr lang="nb-NO" altLang="nb-NO" sz="2400" dirty="0" smtClean="0"/>
              <a:t>Selvforsyningsgraden for matkorn økes fra </a:t>
            </a:r>
            <a:r>
              <a:rPr lang="nb-NO" altLang="nb-NO" sz="2400" dirty="0" smtClean="0"/>
              <a:t>2-4 </a:t>
            </a:r>
            <a:r>
              <a:rPr lang="nb-NO" altLang="nb-NO" sz="2400" dirty="0" smtClean="0"/>
              <a:t>pst til 28 pst i 1990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/>
          <a:lstStyle/>
          <a:p>
            <a:pPr eaLnBrk="1" hangingPunct="1"/>
            <a:r>
              <a:rPr lang="nb-NO" altLang="nb-NO" sz="3600" dirty="0" smtClean="0"/>
              <a:t>Den faglige basisen for økt norsk matkorndyrking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2205038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sz="2000" dirty="0" smtClean="0"/>
              <a:t>De nye </a:t>
            </a:r>
            <a:r>
              <a:rPr lang="nb-NO" altLang="nb-NO" sz="2000" dirty="0" err="1" smtClean="0"/>
              <a:t>hvetesortene</a:t>
            </a:r>
            <a:r>
              <a:rPr lang="nb-NO" altLang="nb-NO" sz="2000" dirty="0" smtClean="0"/>
              <a:t> fra NLH og ny praksis og teknologi for vårhvetedyrking gjorde det mulig </a:t>
            </a:r>
            <a:r>
              <a:rPr lang="nb-NO" altLang="nb-NO" sz="2000" dirty="0" smtClean="0"/>
              <a:t>for Landbruksdepartementet å </a:t>
            </a:r>
            <a:r>
              <a:rPr lang="nb-NO" altLang="nb-NO" sz="2000" dirty="0" smtClean="0"/>
              <a:t>foreslå økt norsk matkornproduksjon</a:t>
            </a:r>
          </a:p>
          <a:p>
            <a:pPr eaLnBrk="1" hangingPunct="1"/>
            <a:r>
              <a:rPr lang="nb-NO" altLang="nb-NO" sz="2000" dirty="0" smtClean="0"/>
              <a:t>Fagorganene </a:t>
            </a:r>
            <a:r>
              <a:rPr lang="nb-NO" altLang="nb-NO" sz="2000" dirty="0" smtClean="0"/>
              <a:t>og fagpersonene Landbruksdepartementet </a:t>
            </a:r>
            <a:r>
              <a:rPr lang="nb-NO" altLang="nb-NO" sz="2000" dirty="0" smtClean="0"/>
              <a:t>konsulterte mente en norsk matkornproduksjon på 125 000 tonn i 1990 var overoptimistisk på grensen til urealistisk</a:t>
            </a:r>
          </a:p>
          <a:p>
            <a:pPr eaLnBrk="1" hangingPunct="1"/>
            <a:r>
              <a:rPr lang="nb-NO" altLang="nb-NO" sz="2000" dirty="0" smtClean="0"/>
              <a:t>Statens kornforretning støttet ikke opplegget og var også redd for negative reaksjoner på bakekvaliteten fra bakeindustrien</a:t>
            </a:r>
          </a:p>
          <a:p>
            <a:pPr eaLnBrk="1" hangingPunct="1"/>
            <a:r>
              <a:rPr lang="nb-NO" altLang="nb-NO" sz="2000" dirty="0" smtClean="0"/>
              <a:t>Professor Erling Strand ved NLH mente hvetearealet ikke bør tøyes utover 250 000 dekar</a:t>
            </a:r>
          </a:p>
          <a:p>
            <a:pPr eaLnBrk="1" hangingPunct="1"/>
            <a:r>
              <a:rPr lang="nb-NO" altLang="nb-NO" sz="2000" dirty="0" smtClean="0"/>
              <a:t>Landbruksdepartementet stolte på egne vurderinger, egen intuisjon og norske bønders evne til ekspansjon og omstilling</a:t>
            </a:r>
          </a:p>
          <a:p>
            <a:pPr eaLnBrk="1" hangingPunct="1"/>
            <a:endParaRPr lang="nb-NO" altLang="nb-NO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/>
          <a:lstStyle/>
          <a:p>
            <a:pPr eaLnBrk="1" hangingPunct="1"/>
            <a:r>
              <a:rPr lang="nb-NO" altLang="nb-NO" sz="3600" dirty="0" smtClean="0"/>
              <a:t>Mål og resultater av planen om økt norsk matkorndyrking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sz="2000" dirty="0" smtClean="0"/>
              <a:t>Den norske selvforsyningsgraden for matkorn økte raskt til 13 pst i 1979, til 23 pst i 1989 og 33 pst i 1999</a:t>
            </a:r>
          </a:p>
          <a:p>
            <a:pPr eaLnBrk="1" hangingPunct="1"/>
            <a:r>
              <a:rPr lang="nb-NO" altLang="nb-NO" sz="2000" dirty="0" smtClean="0"/>
              <a:t>I 1990 var den norske produksjonen av matkorn 110 000 tonn</a:t>
            </a:r>
          </a:p>
          <a:p>
            <a:pPr eaLnBrk="1" hangingPunct="1"/>
            <a:r>
              <a:rPr lang="nb-NO" altLang="nb-NO" sz="2000" dirty="0" smtClean="0"/>
              <a:t>Etter 1990 har selvforsyningsgraden for matkorn vært høyere enn 1990-målet de fleste år</a:t>
            </a:r>
          </a:p>
          <a:p>
            <a:pPr eaLnBrk="1" hangingPunct="1"/>
            <a:r>
              <a:rPr lang="nb-NO" altLang="nb-NO" sz="2000" dirty="0" smtClean="0"/>
              <a:t>I enkelte år (2004-2008) var den norske produksjonen av matkorn vel 200 000 tonn av et samlet forbruk av matkorn inklusive ferdigvarer på vel 400 000 tonn</a:t>
            </a:r>
          </a:p>
          <a:p>
            <a:pPr eaLnBrk="1" hangingPunct="1"/>
            <a:r>
              <a:rPr lang="nb-NO" altLang="nb-NO" sz="2000" dirty="0" smtClean="0"/>
              <a:t>Det er betydelige årlige svingninger i andelen av hveteproduksjonen som kan anvendes som matkorn. Svingningene fra år til år ser ut til å ha økt</a:t>
            </a:r>
          </a:p>
          <a:p>
            <a:pPr eaLnBrk="1" hangingPunct="1"/>
            <a:r>
              <a:rPr lang="nb-NO" altLang="nb-NO" sz="2000" dirty="0" smtClean="0"/>
              <a:t>Avviklingen av beredskapslagringen for korn har redusert muligheten til holde selvforsyningsgraden med matkorn oppe ved lagring fra gode </a:t>
            </a:r>
            <a:r>
              <a:rPr lang="nb-NO" altLang="nb-NO" sz="2000" smtClean="0"/>
              <a:t>til dårlige år</a:t>
            </a:r>
            <a:endParaRPr lang="nb-NO" altLang="nb-NO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rmoni">
  <a:themeElements>
    <a:clrScheme name="Harmoni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Harmon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rmon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moni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moni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moni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mon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mon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</TotalTime>
  <Words>733</Words>
  <Application>Microsoft Office PowerPoint</Application>
  <PresentationFormat>Skjermfremvisning (4:3)</PresentationFormat>
  <Paragraphs>69</Paragraphs>
  <Slides>9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Calibri</vt:lpstr>
      <vt:lpstr>Tahoma</vt:lpstr>
      <vt:lpstr>Wingdings</vt:lpstr>
      <vt:lpstr>Harmoni</vt:lpstr>
      <vt:lpstr>Endringene i norsk landbrukspolitikk på 1970-tallet som åpnet for norsk matkornproduksjon – mål og resultater </vt:lpstr>
      <vt:lpstr>Noen hovedpunkter om jordbruksproduksjon og landbrukspolitikk 1945-1970 (I)</vt:lpstr>
      <vt:lpstr>Noen hovedpunkter om jordbruksproduksjon og landbrukspolitikk 1945-1970 (II)</vt:lpstr>
      <vt:lpstr>Drivkreftene som skapte en endret landbrukspolitikk på 1970-tallet</vt:lpstr>
      <vt:lpstr>Mine konklusjoner om de viktigste drivkreftene på 1970-tallet (I)</vt:lpstr>
      <vt:lpstr>Mine konklusjoner om de viktigste drivkreftene på 1970-tallet (II)</vt:lpstr>
      <vt:lpstr>Ernæringsmeldingens mål for økt norsk matproduksjon fram til 1990</vt:lpstr>
      <vt:lpstr>Den faglige basisen for økt norsk matkorndyrking</vt:lpstr>
      <vt:lpstr>Mål og resultater av planen om økt norsk matkorndyrking</vt:lpstr>
    </vt:vector>
  </TitlesOfParts>
  <Company>Landbruks- og matdepartementet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phg</dc:creator>
  <cp:lastModifiedBy>Per Harald Grue</cp:lastModifiedBy>
  <cp:revision>269</cp:revision>
  <cp:lastPrinted>2016-11-13T16:31:11Z</cp:lastPrinted>
  <dcterms:created xsi:type="dcterms:W3CDTF">2009-03-03T09:07:54Z</dcterms:created>
  <dcterms:modified xsi:type="dcterms:W3CDTF">2016-11-13T16:35:58Z</dcterms:modified>
</cp:coreProperties>
</file>