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4"/>
  </p:notesMasterIdLst>
  <p:sldIdLst>
    <p:sldId id="300" r:id="rId2"/>
    <p:sldId id="311" r:id="rId3"/>
    <p:sldId id="310" r:id="rId4"/>
    <p:sldId id="303" r:id="rId5"/>
    <p:sldId id="305" r:id="rId6"/>
    <p:sldId id="316" r:id="rId7"/>
    <p:sldId id="317" r:id="rId8"/>
    <p:sldId id="320" r:id="rId9"/>
    <p:sldId id="318" r:id="rId10"/>
    <p:sldId id="319" r:id="rId11"/>
    <p:sldId id="312" r:id="rId12"/>
    <p:sldId id="321" r:id="rId13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92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5D01897-EE02-4C83-A3A0-3CF5E2323057}" type="datetimeFigureOut">
              <a:rPr lang="nb-NO"/>
              <a:pPr>
                <a:defRPr/>
              </a:pPr>
              <a:t>16.04.2016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9FF530F-1620-4880-AE41-560A28E9D0B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5748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6450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3387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2187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6207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3170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291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265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1020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9960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4464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2201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F530F-1620-4880-AE41-560A28E9D0B6}" type="slidenum">
              <a:rPr lang="nb-NO" smtClean="0"/>
              <a:pPr>
                <a:defRPr/>
              </a:pPr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765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nb-NO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nb-NO"/>
            </a:p>
          </p:txBody>
        </p:sp>
      </p:grpSp>
      <p:sp>
        <p:nvSpPr>
          <p:cNvPr id="45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E93724B-5BE3-4B92-B2E9-08E91C57967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8F5AF-C6BE-4CFE-90FB-7DEC6364E2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EC0C7-85C7-450E-9174-7A253F1D086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utklipp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nb-NO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93DD-E03E-4B5C-8D65-AB170405738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E24DD-F51F-4C48-A9E4-75F9298C77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04280-7533-4697-8344-EF5473A0817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277DC-8B0F-4747-8A7D-A9797C853C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FB4E4-D2FA-4578-90FA-36B16A93C11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89CD6-FFEE-495C-8B74-8FA4D24C568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31F7-0650-4F19-921E-B4EFB343A6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6B08D-B0BE-4835-8829-C18C455BAEA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6D97B-88CD-4B37-AD1D-A3F2B454963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nb-NO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05D4A6B-8EC8-484F-9C63-2364DA19D35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Tsjernobylulykken 30 år etter </a:t>
            </a:r>
            <a:r>
              <a:rPr lang="nb-NO" sz="3600" dirty="0" smtClean="0"/>
              <a:t/>
            </a:r>
            <a:br>
              <a:rPr lang="nb-NO" sz="3600" dirty="0" smtClean="0"/>
            </a:br>
            <a:r>
              <a:rPr lang="nb-NO" sz="3600" dirty="0" smtClean="0"/>
              <a:t>Seminar i Vitenparken 26.4. 2016</a:t>
            </a:r>
            <a:endParaRPr lang="nb-NO" sz="36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421760" cy="4114800"/>
          </a:xfrm>
        </p:spPr>
        <p:txBody>
          <a:bodyPr/>
          <a:lstStyle/>
          <a:p>
            <a:pPr>
              <a:buNone/>
            </a:pPr>
            <a:r>
              <a:rPr lang="nb-NO" sz="4000" dirty="0" smtClean="0"/>
              <a:t>   </a:t>
            </a:r>
            <a:r>
              <a:rPr lang="nb-NO" sz="3600" b="1" dirty="0" smtClean="0"/>
              <a:t>Norsk landbruks utfordringer     	etter Tsjernobylulykken i 			1986</a:t>
            </a:r>
            <a:endParaRPr lang="nb-NO" sz="4000" dirty="0"/>
          </a:p>
          <a:p>
            <a:pPr>
              <a:buNone/>
            </a:pPr>
            <a:r>
              <a:rPr lang="nb-NO" sz="2800" dirty="0" smtClean="0"/>
              <a:t>	</a:t>
            </a:r>
            <a:r>
              <a:rPr lang="nb-NO" sz="2800" b="1" dirty="0" smtClean="0"/>
              <a:t>	</a:t>
            </a:r>
            <a:endParaRPr lang="nb-NO" sz="2800" b="1" dirty="0" smtClean="0"/>
          </a:p>
          <a:p>
            <a:pPr>
              <a:buNone/>
            </a:pPr>
            <a:r>
              <a:rPr lang="nb-NO" sz="2800" b="1" dirty="0"/>
              <a:t>	</a:t>
            </a:r>
            <a:r>
              <a:rPr lang="nb-NO" sz="2800" b="1" dirty="0" smtClean="0"/>
              <a:t>	T</a:t>
            </a:r>
            <a:r>
              <a:rPr lang="nb-NO" sz="2800" b="1" dirty="0" smtClean="0"/>
              <a:t>idligere departementsråd </a:t>
            </a:r>
          </a:p>
          <a:p>
            <a:pPr>
              <a:buNone/>
            </a:pPr>
            <a:r>
              <a:rPr lang="nb-NO" b="1" dirty="0" smtClean="0"/>
              <a:t>             Per </a:t>
            </a:r>
            <a:r>
              <a:rPr lang="nb-NO" b="1" dirty="0"/>
              <a:t>Harald Grue</a:t>
            </a:r>
          </a:p>
          <a:p>
            <a:pPr lvl="1"/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50963" y="332656"/>
            <a:ext cx="7793037" cy="1462087"/>
          </a:xfrm>
        </p:spPr>
        <p:txBody>
          <a:bodyPr/>
          <a:lstStyle/>
          <a:p>
            <a:r>
              <a:rPr lang="nb-NO" sz="3600" dirty="0" smtClean="0"/>
              <a:t>De mest krevende utfordringene i Hovedstrategien undervegs</a:t>
            </a:r>
            <a:endParaRPr lang="nb-NO" sz="36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>
            <a:noAutofit/>
          </a:bodyPr>
          <a:lstStyle/>
          <a:p>
            <a:r>
              <a:rPr lang="nb-NO" sz="2000" dirty="0" smtClean="0"/>
              <a:t>Økning i tiltaksgrensa fra 600 </a:t>
            </a:r>
            <a:r>
              <a:rPr lang="nb-NO" sz="2000" dirty="0" err="1" smtClean="0"/>
              <a:t>bq/kg</a:t>
            </a:r>
            <a:r>
              <a:rPr lang="nb-NO" sz="2000" dirty="0" smtClean="0"/>
              <a:t> til 6000 </a:t>
            </a:r>
            <a:r>
              <a:rPr lang="nb-NO" sz="2000" dirty="0" err="1" smtClean="0"/>
              <a:t>bq/kg</a:t>
            </a:r>
            <a:r>
              <a:rPr lang="nb-NO" sz="2000" dirty="0" smtClean="0"/>
              <a:t> i november 1986 for reinsdyrkjøtt og i juli 1987 for vilt og ferskvannsfisk</a:t>
            </a:r>
          </a:p>
          <a:p>
            <a:r>
              <a:rPr lang="nb-NO" sz="2000" dirty="0" smtClean="0"/>
              <a:t>Krevende å forklare at en 10-dobling av grensene var fullt forsvarlig og at produktene med ”vanlig” forbruk ikke var farlige</a:t>
            </a:r>
          </a:p>
          <a:p>
            <a:r>
              <a:rPr lang="nb-NO" sz="2000" dirty="0" smtClean="0"/>
              <a:t>I 1988 økte radioaktivitetsnivået for sau og rein på sommerbeite kraftig og helt uventet i mange områder</a:t>
            </a:r>
          </a:p>
          <a:p>
            <a:r>
              <a:rPr lang="nb-NO" sz="2000" dirty="0" smtClean="0"/>
              <a:t>Årsaken viste seg å være et usedvanlig godt </a:t>
            </a:r>
            <a:r>
              <a:rPr lang="nb-NO" sz="2000" dirty="0" err="1" smtClean="0"/>
              <a:t>soppår</a:t>
            </a:r>
            <a:r>
              <a:rPr lang="nb-NO" sz="2000" dirty="0" smtClean="0"/>
              <a:t> med mye sopp som dyra spiste</a:t>
            </a:r>
          </a:p>
          <a:p>
            <a:r>
              <a:rPr lang="nb-NO" sz="2000" dirty="0" smtClean="0"/>
              <a:t>Heldigvis ble denne årsakssammenhengen raskt avdekket og klarlagt av forskerne</a:t>
            </a:r>
          </a:p>
          <a:p>
            <a:r>
              <a:rPr lang="nb-NO" sz="2000" dirty="0" smtClean="0"/>
              <a:t>Soppsaken kunne lett ødelagt troverdigheten til </a:t>
            </a:r>
            <a:r>
              <a:rPr lang="nb-NO" sz="2000" dirty="0" smtClean="0"/>
              <a:t>Hovedstrategien</a:t>
            </a:r>
            <a:endParaRPr lang="nb-NO" sz="2000" dirty="0" smtClean="0"/>
          </a:p>
          <a:p>
            <a:endParaRPr lang="nb-NO" sz="2400" dirty="0" smtClean="0"/>
          </a:p>
          <a:p>
            <a:endParaRPr lang="nb-NO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smtClean="0"/>
              <a:t>Hvordan virket tiltakene i næring og samfunn? (I)</a:t>
            </a:r>
            <a:endParaRPr lang="nb-NO" sz="40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>
            <a:noAutofit/>
          </a:bodyPr>
          <a:lstStyle/>
          <a:p>
            <a:r>
              <a:rPr lang="nb-NO" sz="2400" dirty="0" smtClean="0"/>
              <a:t>En enestående oppslutning om tiltakene på alle plan i landbruksnæringen</a:t>
            </a:r>
          </a:p>
          <a:p>
            <a:r>
              <a:rPr lang="nb-NO" sz="2400" dirty="0" smtClean="0"/>
              <a:t>Utfordringene ble løst etter dugnadsprinsippet og alle mindre problemer ble tatt opp med ”dugnadslederne” og ikke gjennom media</a:t>
            </a:r>
          </a:p>
          <a:p>
            <a:r>
              <a:rPr lang="nb-NO" sz="2400" dirty="0" smtClean="0"/>
              <a:t>En rekke lokale og sentrale forvaltningsorganer samarbeidet og fikk oppgavene løst fleksibelt og løsningsorientert uten noen gnisninger </a:t>
            </a:r>
          </a:p>
          <a:p>
            <a:r>
              <a:rPr lang="nb-NO" sz="2400" dirty="0" smtClean="0"/>
              <a:t>Stor tillit til tiltakene og til de produktene (sauekjøtt og reinkjøtt) som var berørt hos forbrukerne og i media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smtClean="0"/>
              <a:t>Hvordan virket tiltakene i næring og samfunn? (II)</a:t>
            </a:r>
            <a:endParaRPr lang="nb-NO" sz="40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539552" y="1988840"/>
            <a:ext cx="7992888" cy="4114800"/>
          </a:xfrm>
        </p:spPr>
        <p:txBody>
          <a:bodyPr>
            <a:noAutofit/>
          </a:bodyPr>
          <a:lstStyle/>
          <a:p>
            <a:r>
              <a:rPr lang="nb-NO" sz="2400" dirty="0" smtClean="0"/>
              <a:t>En enestående dugnad fra enkeltforskere og forskningsinstitusjoner i å mobilisere forskning for å få fram målrettede tiltak</a:t>
            </a:r>
          </a:p>
          <a:p>
            <a:r>
              <a:rPr lang="nb-NO" sz="2400" dirty="0" smtClean="0"/>
              <a:t>En enestående evne og vilje fra forskerne i å gi råd om utforming av en tiltaks- og masterplan på usikkert grunnlag</a:t>
            </a:r>
          </a:p>
          <a:p>
            <a:r>
              <a:rPr lang="nb-NO" sz="2400" dirty="0" smtClean="0"/>
              <a:t>I store saker var det vanligvis nødvendig at departementsråden måtte stille opp med foredrag, rundskriv, ulike oppfordringer for å sikre at store saker ble fulgt opp</a:t>
            </a:r>
          </a:p>
          <a:p>
            <a:r>
              <a:rPr lang="nb-NO" sz="2400" dirty="0" smtClean="0"/>
              <a:t>I denne saken var det ikke nødvendig </a:t>
            </a:r>
          </a:p>
          <a:p>
            <a:endParaRPr lang="nb-NO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Virkningene av </a:t>
            </a:r>
            <a:r>
              <a:rPr lang="nb-NO" sz="3200" dirty="0" err="1" smtClean="0"/>
              <a:t>Tsjernobylulykken</a:t>
            </a:r>
            <a:r>
              <a:rPr lang="nb-NO" sz="3200" dirty="0" smtClean="0"/>
              <a:t> 26.4. 1986 kom som ”julekvelden på kjerringa”  </a:t>
            </a:r>
            <a:endParaRPr lang="nb-NO" sz="32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/>
          <a:lstStyle/>
          <a:p>
            <a:r>
              <a:rPr lang="nb-NO" sz="2400" dirty="0" smtClean="0"/>
              <a:t>Ingen i Norge var forberedt på at ulykken kunne få virkninger i vårt land</a:t>
            </a:r>
          </a:p>
          <a:p>
            <a:r>
              <a:rPr lang="nb-NO" sz="2400" dirty="0" smtClean="0"/>
              <a:t>Etter noen dager viste det seg at det var betydelig radioaktivt nedfall i sentrale deler av Sør-Norge, i Trøndelagsfylkene og sørlige deler av Nordland</a:t>
            </a:r>
          </a:p>
          <a:p>
            <a:r>
              <a:rPr lang="nb-NO" sz="2400" dirty="0" smtClean="0"/>
              <a:t>Norge manglet opplegg for organisert samordning, utstyr for måling av radioaktivitet osv.</a:t>
            </a:r>
          </a:p>
          <a:p>
            <a:r>
              <a:rPr lang="nb-NO" sz="2400" dirty="0" smtClean="0"/>
              <a:t>Vi manglet kunnskap om konsekvensene av det radioaktive nedfallet</a:t>
            </a:r>
          </a:p>
          <a:p>
            <a:r>
              <a:rPr lang="nb-NO" sz="2400" dirty="0" smtClean="0"/>
              <a:t>Det var et </a:t>
            </a:r>
            <a:r>
              <a:rPr lang="nb-NO" sz="2400" dirty="0" smtClean="0"/>
              <a:t>stort informasjonsbehov der ingen offentlig instans visste hva en skulle informere om og hvilke tiltak som skulle settes inn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smtClean="0"/>
              <a:t>De første tiltakene som ble vurdert og delvis gjennomført</a:t>
            </a:r>
            <a:endParaRPr lang="nb-NO" sz="40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/>
          <a:lstStyle/>
          <a:p>
            <a:r>
              <a:rPr lang="nb-NO" sz="2400" dirty="0" smtClean="0"/>
              <a:t>Ikke slippe husdyr på beite</a:t>
            </a:r>
          </a:p>
          <a:p>
            <a:pPr>
              <a:buNone/>
            </a:pPr>
            <a:r>
              <a:rPr lang="nb-NO" sz="2400" dirty="0" smtClean="0"/>
              <a:t>	</a:t>
            </a:r>
            <a:r>
              <a:rPr lang="nb-NO" sz="2000" dirty="0" smtClean="0"/>
              <a:t>(ble delvis gjennomført av Vårherre pga. sein vår)                         </a:t>
            </a:r>
          </a:p>
          <a:p>
            <a:r>
              <a:rPr lang="nb-NO" sz="2400" dirty="0" smtClean="0"/>
              <a:t>Holde alle småbarn innendørs</a:t>
            </a:r>
          </a:p>
          <a:p>
            <a:pPr>
              <a:buNone/>
            </a:pPr>
            <a:r>
              <a:rPr lang="nb-NO" sz="2400" dirty="0" smtClean="0"/>
              <a:t>	</a:t>
            </a:r>
            <a:r>
              <a:rPr lang="nb-NO" sz="2000" dirty="0" smtClean="0"/>
              <a:t>(ikke gjennomført)</a:t>
            </a:r>
            <a:r>
              <a:rPr lang="nb-NO" sz="2400" dirty="0" smtClean="0"/>
              <a:t>	</a:t>
            </a:r>
          </a:p>
          <a:p>
            <a:r>
              <a:rPr lang="nb-NO" sz="2400" dirty="0" smtClean="0"/>
              <a:t>Oppfordring om ikke å drikke sisternevann </a:t>
            </a:r>
          </a:p>
          <a:p>
            <a:pPr>
              <a:buNone/>
            </a:pPr>
            <a:r>
              <a:rPr lang="nb-NO" sz="2400" dirty="0" smtClean="0"/>
              <a:t>	</a:t>
            </a:r>
            <a:r>
              <a:rPr lang="nb-NO" sz="2000" dirty="0" smtClean="0"/>
              <a:t>(gjennomført)</a:t>
            </a:r>
          </a:p>
          <a:p>
            <a:r>
              <a:rPr lang="nb-NO" sz="2400" dirty="0" smtClean="0"/>
              <a:t>Tiltaksgrenser for matvarer fastsatt av Helsedirektoratet så seint som i mai/juni for cesium-137 og cesium-134</a:t>
            </a:r>
          </a:p>
          <a:p>
            <a:r>
              <a:rPr lang="nb-NO" sz="2400" dirty="0" smtClean="0"/>
              <a:t>Tiltaksgrense 370 </a:t>
            </a:r>
            <a:r>
              <a:rPr lang="nb-NO" sz="2400" dirty="0" err="1" smtClean="0"/>
              <a:t>bq</a:t>
            </a:r>
            <a:r>
              <a:rPr lang="nb-NO" sz="2400" dirty="0" smtClean="0"/>
              <a:t>/kg for melk og barnemat, 600 </a:t>
            </a:r>
            <a:r>
              <a:rPr lang="nb-NO" sz="2400" dirty="0" err="1" smtClean="0"/>
              <a:t>bq</a:t>
            </a:r>
            <a:r>
              <a:rPr lang="nb-NO" sz="2400" dirty="0" smtClean="0"/>
              <a:t>/kg for andre produkter</a:t>
            </a:r>
          </a:p>
          <a:p>
            <a:pPr>
              <a:buNone/>
            </a:pPr>
            <a:endParaRPr lang="nb-NO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Hovedspørsmålene som måtte besvares av Landbruksdepartementet og landbrukets organisasjoner </a:t>
            </a:r>
            <a:endParaRPr lang="nb-NO" sz="32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/>
          <a:lstStyle/>
          <a:p>
            <a:r>
              <a:rPr lang="nb-NO" sz="2400" dirty="0" smtClean="0"/>
              <a:t>Hvilke landområder i Norge har fått radioaktivt nedfall og hvor stort er nedfallet</a:t>
            </a:r>
          </a:p>
          <a:p>
            <a:r>
              <a:rPr lang="nb-NO" sz="2400" dirty="0" smtClean="0"/>
              <a:t>I hvilke landbruksprodukter og i hvilke områder er det radioaktive innholdet høyere enn tiltaksgrensene</a:t>
            </a:r>
          </a:p>
          <a:p>
            <a:r>
              <a:rPr lang="nb-NO" sz="2400" dirty="0" smtClean="0"/>
              <a:t>Hvordan sikre tillit til norske matvarer generelt hos forbrukerne og hvordan kommunisere at </a:t>
            </a:r>
            <a:r>
              <a:rPr lang="nb-NO" sz="2400" dirty="0" err="1" smtClean="0"/>
              <a:t>radioaktivetsdoser</a:t>
            </a:r>
            <a:r>
              <a:rPr lang="nb-NO" sz="2400" dirty="0" smtClean="0"/>
              <a:t> under tiltaksgrensene ikke er helsefarlige</a:t>
            </a:r>
          </a:p>
          <a:p>
            <a:r>
              <a:rPr lang="nb-NO" sz="2400" dirty="0" smtClean="0"/>
              <a:t>Hva er aktuelle tiltak for å redusere eller eliminere innhold av radioaktivitet i landbruksvarer</a:t>
            </a:r>
          </a:p>
          <a:p>
            <a:r>
              <a:rPr lang="nb-NO" sz="2400" dirty="0" smtClean="0"/>
              <a:t>Hva er kostnadene for næring og samfunn av </a:t>
            </a:r>
            <a:r>
              <a:rPr lang="nb-NO" sz="2400" dirty="0" err="1" smtClean="0"/>
              <a:t>Tsjernobylnedfallet</a:t>
            </a:r>
            <a:r>
              <a:rPr lang="nb-NO" sz="2400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87624" y="1"/>
            <a:ext cx="7756351" cy="1676400"/>
          </a:xfrm>
        </p:spPr>
        <p:txBody>
          <a:bodyPr/>
          <a:lstStyle/>
          <a:p>
            <a:r>
              <a:rPr lang="nb-NO" sz="3600" dirty="0" smtClean="0"/>
              <a:t>Det norske politiske bakteppet for å håndtere </a:t>
            </a:r>
            <a:r>
              <a:rPr lang="nb-NO" sz="3600" dirty="0" err="1" smtClean="0"/>
              <a:t>Tsjernobyl-saken</a:t>
            </a:r>
            <a:endParaRPr lang="nb-NO" sz="36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>
            <a:normAutofit fontScale="85000" lnSpcReduction="10000"/>
          </a:bodyPr>
          <a:lstStyle/>
          <a:p>
            <a:r>
              <a:rPr lang="nb-NO" sz="2400" dirty="0" smtClean="0"/>
              <a:t>Regjeringen Willoch faller på kabinettspørsmål 29.4. 1986 på sine forslag til økonomiske krisetiltak</a:t>
            </a:r>
          </a:p>
          <a:p>
            <a:r>
              <a:rPr lang="nb-NO" sz="2400" dirty="0" smtClean="0"/>
              <a:t>Regjeringen Brundtland II tiltrer 9.5. 1986</a:t>
            </a:r>
          </a:p>
          <a:p>
            <a:r>
              <a:rPr lang="nb-NO" sz="2400" dirty="0" smtClean="0"/>
              <a:t>Ny regjering gjennomfører en rekke krisetiltak, økonomiske innstramminger og devaluering i mai</a:t>
            </a:r>
          </a:p>
          <a:p>
            <a:r>
              <a:rPr lang="nb-NO" sz="2400" dirty="0" smtClean="0"/>
              <a:t>Jordbruksforhandlingene i mai 1986 ender med </a:t>
            </a:r>
            <a:r>
              <a:rPr lang="nb-NO" sz="2400" dirty="0" smtClean="0"/>
              <a:t>brudd </a:t>
            </a:r>
            <a:r>
              <a:rPr lang="nb-NO" sz="2400" dirty="0" smtClean="0"/>
              <a:t>og meget steile fronter mellom næring og Regjering</a:t>
            </a:r>
          </a:p>
          <a:p>
            <a:r>
              <a:rPr lang="nb-NO" sz="2400" dirty="0" smtClean="0"/>
              <a:t>Tidlig klart at både Regjeringen og landbruksnæringen ønsket å holde </a:t>
            </a:r>
            <a:r>
              <a:rPr lang="nb-NO" sz="2400" dirty="0" err="1" smtClean="0"/>
              <a:t>Tsjernobylsaken</a:t>
            </a:r>
            <a:r>
              <a:rPr lang="nb-NO" sz="2400" dirty="0" smtClean="0"/>
              <a:t> utenom det politiske konfliktfeltet</a:t>
            </a:r>
          </a:p>
          <a:p>
            <a:r>
              <a:rPr lang="nb-NO" sz="2400" dirty="0" smtClean="0"/>
              <a:t>Regjeringen gjorde det klart at landbruksnæringen skulle holdes økonomisk skadesløs</a:t>
            </a:r>
          </a:p>
          <a:p>
            <a:r>
              <a:rPr lang="nb-NO" sz="2400" dirty="0" smtClean="0"/>
              <a:t>Alle seriøse landbruksorganisasjoner ønsket å løse </a:t>
            </a:r>
            <a:r>
              <a:rPr lang="nb-NO" sz="2400" dirty="0" err="1" smtClean="0"/>
              <a:t>Tsjernobylproblemene</a:t>
            </a:r>
            <a:r>
              <a:rPr lang="nb-NO" sz="2400" dirty="0" smtClean="0"/>
              <a:t> i samarbeid med Regjeringen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Iverksetting av ”Den norske landbruksmodellen” vår, sommer og høst 1986</a:t>
            </a:r>
            <a:endParaRPr lang="nb-NO" sz="36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/>
          <a:lstStyle/>
          <a:p>
            <a:r>
              <a:rPr lang="nb-NO" sz="2000" dirty="0" smtClean="0"/>
              <a:t>Alle ordninger og kostnader inklusive FOU skulle dekkes over jordbruksavtalen gjennom adgang til overskridelse av bevilgningsrammene</a:t>
            </a:r>
          </a:p>
          <a:p>
            <a:r>
              <a:rPr lang="nb-NO" sz="2000" dirty="0" smtClean="0"/>
              <a:t>Alle ordninger ble fastsatt  ”av Landbruksdepartementet i samråd med Norges Bondelag og Norsk Bonde- og </a:t>
            </a:r>
            <a:r>
              <a:rPr lang="nb-NO" sz="2000" dirty="0" err="1" smtClean="0"/>
              <a:t>Småbrukarlag</a:t>
            </a:r>
            <a:r>
              <a:rPr lang="nb-NO" sz="2000" dirty="0" smtClean="0"/>
              <a:t>”</a:t>
            </a:r>
          </a:p>
          <a:p>
            <a:r>
              <a:rPr lang="nb-NO" sz="2000" dirty="0" smtClean="0"/>
              <a:t>Som statens forhandlingsleder hadde jeg erfaring i å håndtere ekstraordinære tiltak i regjeringsapparatet og organisasjonene hadde tillit til min håndtering av slike saker</a:t>
            </a:r>
          </a:p>
          <a:p>
            <a:r>
              <a:rPr lang="nb-NO" sz="2000" dirty="0" smtClean="0"/>
              <a:t>Alle viktige landbruksorganisasjoner ble </a:t>
            </a:r>
            <a:r>
              <a:rPr lang="nb-NO" sz="2000" dirty="0" smtClean="0"/>
              <a:t>raskt </a:t>
            </a:r>
            <a:r>
              <a:rPr lang="nb-NO" sz="2000" dirty="0" smtClean="0"/>
              <a:t>og løpende invitert til samråds- og dugnadsmøter</a:t>
            </a:r>
          </a:p>
          <a:p>
            <a:r>
              <a:rPr lang="nb-NO" sz="2000" dirty="0" smtClean="0"/>
              <a:t>Aktuelle forskningsinstitusjoner (NLH, NLVF mv) og forskere ble raskt innkalt til å gi faglige og andre råd</a:t>
            </a:r>
          </a:p>
          <a:p>
            <a:r>
              <a:rPr lang="nb-NO" sz="2000" dirty="0" smtClean="0"/>
              <a:t>De </a:t>
            </a:r>
            <a:r>
              <a:rPr lang="nb-NO" sz="2000" dirty="0" err="1" smtClean="0"/>
              <a:t>offenlige</a:t>
            </a:r>
            <a:r>
              <a:rPr lang="nb-NO" sz="2000" dirty="0" smtClean="0"/>
              <a:t> og private veilednings- og forvaltningsinstitusjoner ble løpende konsultert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93037" cy="1462087"/>
          </a:xfrm>
        </p:spPr>
        <p:txBody>
          <a:bodyPr/>
          <a:lstStyle/>
          <a:p>
            <a:r>
              <a:rPr lang="nb-NO" sz="3200" dirty="0" smtClean="0"/>
              <a:t>Hovedoppgaven i 1986:</a:t>
            </a:r>
            <a:br>
              <a:rPr lang="nb-NO" sz="3200" dirty="0" smtClean="0"/>
            </a:br>
            <a:r>
              <a:rPr lang="nb-NO" sz="3600" dirty="0" smtClean="0"/>
              <a:t>Utforme en felles holdbar hovedstrategi på spinkelt </a:t>
            </a:r>
            <a:r>
              <a:rPr lang="nb-NO" sz="3600" dirty="0" err="1" smtClean="0"/>
              <a:t>grunnlag-I</a:t>
            </a:r>
            <a:endParaRPr lang="nb-NO" sz="36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>
            <a:noAutofit/>
          </a:bodyPr>
          <a:lstStyle/>
          <a:p>
            <a:r>
              <a:rPr lang="nb-NO" sz="2000" dirty="0" smtClean="0"/>
              <a:t>Utforme et sikkert opplegg for dokumentasjon av innhold av radioaktivitet i alle viktige produkter  og opplegg for å kassere produkter over tiltaksgrensene</a:t>
            </a:r>
          </a:p>
          <a:p>
            <a:r>
              <a:rPr lang="nb-NO" sz="2000" dirty="0" smtClean="0"/>
              <a:t>Utforme  et opplegg for å opprettholde forbrukernes tillit til kjøp av sauekjøtt, rein, mjølk og andre produkter under tiltaksgrensene inklusive kostholdsråd</a:t>
            </a:r>
          </a:p>
          <a:p>
            <a:r>
              <a:rPr lang="nb-NO" sz="2000" dirty="0" smtClean="0"/>
              <a:t>Improvisere en de facto mediestrategi med høy troverdighet overfor forbrukere, næringens aktører og </a:t>
            </a:r>
            <a:r>
              <a:rPr lang="nb-NO" sz="2000" dirty="0" err="1" smtClean="0"/>
              <a:t>allmenheten</a:t>
            </a:r>
            <a:r>
              <a:rPr lang="nb-NO" sz="2000" dirty="0" smtClean="0"/>
              <a:t> som alle aktører forsto og stilte seg bak</a:t>
            </a:r>
          </a:p>
          <a:p>
            <a:r>
              <a:rPr lang="nb-NO" sz="2000" dirty="0" smtClean="0"/>
              <a:t>Utforme  et FOU-program der kortsiktige råd og anbefalinger fra forskerne måtte gis før sikre forskningsresultater forelå</a:t>
            </a:r>
          </a:p>
          <a:p>
            <a:r>
              <a:rPr lang="nb-NO" sz="2000" dirty="0" smtClean="0"/>
              <a:t>Dokumentere og måle innhold av radioaktivitet i alle slags produkter basert på en begrenset kapasitet av utstyr og personale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93037" cy="1462087"/>
          </a:xfrm>
        </p:spPr>
        <p:txBody>
          <a:bodyPr/>
          <a:lstStyle/>
          <a:p>
            <a:r>
              <a:rPr lang="nb-NO" sz="3200" dirty="0" smtClean="0"/>
              <a:t>Hovedoppgaven i 1986:</a:t>
            </a:r>
            <a:br>
              <a:rPr lang="nb-NO" sz="3200" dirty="0" smtClean="0"/>
            </a:br>
            <a:r>
              <a:rPr lang="nb-NO" sz="3600" dirty="0" smtClean="0"/>
              <a:t>Utforme en felles holdbar hovedstrategi på spinkelt </a:t>
            </a:r>
            <a:r>
              <a:rPr lang="nb-NO" sz="3600" dirty="0" err="1" smtClean="0"/>
              <a:t>grunnlag-II</a:t>
            </a:r>
            <a:endParaRPr lang="nb-NO" sz="36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83568" y="1988840"/>
            <a:ext cx="7992888" cy="4114800"/>
          </a:xfrm>
        </p:spPr>
        <p:txBody>
          <a:bodyPr>
            <a:noAutofit/>
          </a:bodyPr>
          <a:lstStyle/>
          <a:p>
            <a:r>
              <a:rPr lang="nb-NO" sz="2000" dirty="0" smtClean="0"/>
              <a:t>Utforme en tiltakspakke som reduserte og helst eliminerte opptak av </a:t>
            </a:r>
            <a:r>
              <a:rPr lang="nb-NO" sz="2000" dirty="0" err="1" smtClean="0"/>
              <a:t>radioktivitet</a:t>
            </a:r>
            <a:r>
              <a:rPr lang="nb-NO" sz="2000" dirty="0" smtClean="0"/>
              <a:t> i </a:t>
            </a:r>
            <a:r>
              <a:rPr lang="nb-NO" sz="2000" dirty="0" smtClean="0"/>
              <a:t>avlingene </a:t>
            </a:r>
            <a:r>
              <a:rPr lang="nb-NO" sz="2000" dirty="0" smtClean="0"/>
              <a:t>på de fulldyrka jordbruksarealene</a:t>
            </a:r>
          </a:p>
          <a:p>
            <a:r>
              <a:rPr lang="nb-NO" sz="2000" dirty="0" smtClean="0"/>
              <a:t>Få god oversikt over innholdet av radioaktivitet hos beitedyr i utmark og dokumentere områder/produkter med og uten problemer i forhold til tiltaksgrensene</a:t>
            </a:r>
          </a:p>
          <a:p>
            <a:r>
              <a:rPr lang="nb-NO" sz="2000" dirty="0" smtClean="0"/>
              <a:t>Utforme et samlet opplegg for å hindre kassasjon av produkter (tidlig nedsanking, nedfôring, saltslikkestein osv) og utforme kompensasjonsordninger for tiltak som gav bøndene  dekning for kostnadene</a:t>
            </a:r>
          </a:p>
          <a:p>
            <a:r>
              <a:rPr lang="nb-NO" sz="2000" dirty="0" err="1" smtClean="0"/>
              <a:t>Utfome</a:t>
            </a:r>
            <a:r>
              <a:rPr lang="nb-NO" sz="2000" dirty="0" smtClean="0"/>
              <a:t> en fleksibel  organisasjons- og informasjonsflyt  fra bonde til Landbruksdepartement og jordbrukets organisasjon</a:t>
            </a:r>
          </a:p>
          <a:p>
            <a:r>
              <a:rPr lang="nb-NO" sz="2000" dirty="0" smtClean="0"/>
              <a:t>Justere og endre tiltakene raskt dersom uforutsette forhold oppsto og sette inn ekstra innsats i områder der det oppsto  unødvendige forsinkelser av ulik art</a:t>
            </a:r>
          </a:p>
          <a:p>
            <a:endParaRPr lang="nb-NO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Hovedresultater og  kostnader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560" y="2017713"/>
            <a:ext cx="7992888" cy="4114800"/>
          </a:xfrm>
        </p:spPr>
        <p:txBody>
          <a:bodyPr>
            <a:noAutofit/>
          </a:bodyPr>
          <a:lstStyle/>
          <a:p>
            <a:r>
              <a:rPr lang="nb-NO" sz="2400" dirty="0" smtClean="0"/>
              <a:t>Kostnader 1986: 135 mill kr for småfe og 28 mill kr for rein av alle tiltak inklusive kassasjon av kjøtt</a:t>
            </a:r>
          </a:p>
          <a:p>
            <a:r>
              <a:rPr lang="nb-NO" sz="2400" dirty="0" smtClean="0"/>
              <a:t>Kostnader 1986-1990: 400 mill kroner til kassasjon, ulike tiltak og FOU</a:t>
            </a:r>
          </a:p>
          <a:p>
            <a:r>
              <a:rPr lang="nb-NO" sz="2400" dirty="0" smtClean="0"/>
              <a:t>Tiltakene 1986-1990 hindret kassasjon av kjøtt til en verdi på 1 milliard kroner</a:t>
            </a:r>
          </a:p>
          <a:p>
            <a:r>
              <a:rPr lang="nb-NO" sz="2400" dirty="0" smtClean="0"/>
              <a:t>Hovedstrategien fra 1986 ble i alle hovedtrekk fulgt og det ble ikke nødvendig med vesentlige endringer</a:t>
            </a:r>
          </a:p>
          <a:p>
            <a:r>
              <a:rPr lang="nb-NO" sz="2400" dirty="0" smtClean="0"/>
              <a:t>En vellykket hovedstrategi var et resultat av en kombinasjon av hell og dyktighet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rmoni">
  <a:themeElements>
    <a:clrScheme name="Harmoni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Harmon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rmon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moni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moni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moni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mon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mon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</TotalTime>
  <Words>973</Words>
  <Application>Microsoft Office PowerPoint</Application>
  <PresentationFormat>Skjermfremvisning (4:3)</PresentationFormat>
  <Paragraphs>89</Paragraphs>
  <Slides>12</Slides>
  <Notes>12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Calibri</vt:lpstr>
      <vt:lpstr>Tahoma</vt:lpstr>
      <vt:lpstr>Wingdings</vt:lpstr>
      <vt:lpstr>Harmoni</vt:lpstr>
      <vt:lpstr>Tsjernobylulykken 30 år etter  Seminar i Vitenparken 26.4. 2016</vt:lpstr>
      <vt:lpstr>Virkningene av Tsjernobylulykken 26.4. 1986 kom som ”julekvelden på kjerringa”  </vt:lpstr>
      <vt:lpstr>De første tiltakene som ble vurdert og delvis gjennomført</vt:lpstr>
      <vt:lpstr>Hovedspørsmålene som måtte besvares av Landbruksdepartementet og landbrukets organisasjoner </vt:lpstr>
      <vt:lpstr>Det norske politiske bakteppet for å håndtere Tsjernobyl-saken</vt:lpstr>
      <vt:lpstr>Iverksetting av ”Den norske landbruksmodellen” vår, sommer og høst 1986</vt:lpstr>
      <vt:lpstr>Hovedoppgaven i 1986: Utforme en felles holdbar hovedstrategi på spinkelt grunnlag-I</vt:lpstr>
      <vt:lpstr>Hovedoppgaven i 1986: Utforme en felles holdbar hovedstrategi på spinkelt grunnlag-II</vt:lpstr>
      <vt:lpstr>Hovedresultater og  kostnader </vt:lpstr>
      <vt:lpstr>De mest krevende utfordringene i Hovedstrategien undervegs</vt:lpstr>
      <vt:lpstr>Hvordan virket tiltakene i næring og samfunn? (I)</vt:lpstr>
      <vt:lpstr>Hvordan virket tiltakene i næring og samfunn? (II)</vt:lpstr>
    </vt:vector>
  </TitlesOfParts>
  <Company>Landbruks- og matdepartementet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phg</dc:creator>
  <cp:lastModifiedBy>Per Harald Grue</cp:lastModifiedBy>
  <cp:revision>292</cp:revision>
  <dcterms:created xsi:type="dcterms:W3CDTF">2009-03-03T09:07:54Z</dcterms:created>
  <dcterms:modified xsi:type="dcterms:W3CDTF">2016-04-16T19:23:32Z</dcterms:modified>
</cp:coreProperties>
</file>